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0" r:id="rId3"/>
    <p:sldId id="278"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09D1ED-5247-E09D-79D7-9211BBB6CA99}" v="336" dt="2024-02-21T05:01:55.710"/>
    <p1510:client id="{DBB3BF84-E0EE-260F-D55E-46A3CEE8505C}" v="1053" dt="2024-02-21T04:42:36.8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499E-2DB1-10E3-B98D-74B705BDBA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4FAE85DD-0EE4-918F-3D98-E752588BCC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FD81D024-01AF-948F-8095-7A3542E84979}"/>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5" name="Footer Placeholder 4">
            <a:extLst>
              <a:ext uri="{FF2B5EF4-FFF2-40B4-BE49-F238E27FC236}">
                <a16:creationId xmlns:a16="http://schemas.microsoft.com/office/drawing/2014/main" id="{0F99CFE0-968C-7B9C-F6F2-090390EB849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DC44D07-87F1-7EC4-2FA5-2D2EF406EE14}"/>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549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10C52-B2F7-67CA-8187-BD766EC76A6C}"/>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71C8D2B-FC21-8D63-854F-2D34896E9F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EE99ADC-488C-5932-210A-4A72BBFF064A}"/>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5" name="Footer Placeholder 4">
            <a:extLst>
              <a:ext uri="{FF2B5EF4-FFF2-40B4-BE49-F238E27FC236}">
                <a16:creationId xmlns:a16="http://schemas.microsoft.com/office/drawing/2014/main" id="{081D1198-0634-BB11-EBA2-EB62C067EFC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24C0AE1-9984-83D7-9CC0-3C68ADE8D3C0}"/>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775939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AEE8C5-A123-8C84-68FB-9ABC45F880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36126533-AF7D-CB1C-5F7D-9504F4D53D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63C3123-F3EE-F37C-ACA7-8C78D77B093C}"/>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5" name="Footer Placeholder 4">
            <a:extLst>
              <a:ext uri="{FF2B5EF4-FFF2-40B4-BE49-F238E27FC236}">
                <a16:creationId xmlns:a16="http://schemas.microsoft.com/office/drawing/2014/main" id="{D38E6D52-8C4A-08AB-677C-9409030DF31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D40082F-B54A-5FAA-9F17-4F058EDA7660}"/>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418424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21ACB-479C-A47E-2F30-560C561353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5F4F2530-A99C-9DA3-590F-927B8F4DCD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12DC9599-789D-12F0-94EE-62BB352645F9}"/>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5" name="Footer Placeholder 4">
            <a:extLst>
              <a:ext uri="{FF2B5EF4-FFF2-40B4-BE49-F238E27FC236}">
                <a16:creationId xmlns:a16="http://schemas.microsoft.com/office/drawing/2014/main" id="{F6387A8F-6714-5BB1-6892-8129F629D73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3F14617-2B82-F8E7-F87E-9D7AF28D0A4B}"/>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137720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F55F7-C0B6-0959-FCA1-7644CC05D4A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DE789F1-AB0B-A008-790E-092D9C564C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29A433F-DAF9-9097-1BE2-FC576499D2D3}"/>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5" name="Footer Placeholder 4">
            <a:extLst>
              <a:ext uri="{FF2B5EF4-FFF2-40B4-BE49-F238E27FC236}">
                <a16:creationId xmlns:a16="http://schemas.microsoft.com/office/drawing/2014/main" id="{C1C7E896-7250-CC77-7FCB-59598B40425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15D4680-5540-25DB-8EF8-419B6A0CDA12}"/>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767944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52AAC-15AA-4C9C-60B1-7528C42B19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C6E7A569-49B7-7952-3F47-BBB60FECD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A50E0B-3330-B788-5F9B-ECA5195FD59F}"/>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5" name="Footer Placeholder 4">
            <a:extLst>
              <a:ext uri="{FF2B5EF4-FFF2-40B4-BE49-F238E27FC236}">
                <a16:creationId xmlns:a16="http://schemas.microsoft.com/office/drawing/2014/main" id="{ED7BDA23-D721-8B63-1774-D0CB372DF37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0BB1965-299B-BCE1-0031-BE60D53D210D}"/>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4115620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51734-B8FF-7DAC-EB4D-1223B58E652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AB58170-7295-DD16-BE25-CE8F8B7018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175871A-B3AD-6F77-48E4-9F73538DA3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9DD2A627-3C90-51C4-DD69-BBF96E9926CF}"/>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6" name="Footer Placeholder 5">
            <a:extLst>
              <a:ext uri="{FF2B5EF4-FFF2-40B4-BE49-F238E27FC236}">
                <a16:creationId xmlns:a16="http://schemas.microsoft.com/office/drawing/2014/main" id="{3B48505F-684E-FB9A-0CCD-60FDE728830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703CE09-5DBB-4E8A-DB1F-7121DCC22683}"/>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14440533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470AD-63DE-0E5D-0CAD-3C3FE43EC2B3}"/>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6079952-AF5B-0884-5C50-EB34AE9111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518E1C-4031-4E21-C199-34C6D81BB0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576A0B6E-B02E-047B-C5B1-9344308E2C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A272FC-FF0B-8E6D-AE5C-FE5B237C6E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0C8F988F-22A5-D189-D4B5-C49AD253E82C}"/>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8" name="Footer Placeholder 7">
            <a:extLst>
              <a:ext uri="{FF2B5EF4-FFF2-40B4-BE49-F238E27FC236}">
                <a16:creationId xmlns:a16="http://schemas.microsoft.com/office/drawing/2014/main" id="{DE320699-B683-7CB1-26C9-1166385A8F9D}"/>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E8F04C61-E38E-6EF0-3862-F91788984BF4}"/>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1551645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DA13C-B381-0D1E-D621-1E0BC20E46F6}"/>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6C07DC61-857F-312D-89EA-7D56392B679E}"/>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4" name="Footer Placeholder 3">
            <a:extLst>
              <a:ext uri="{FF2B5EF4-FFF2-40B4-BE49-F238E27FC236}">
                <a16:creationId xmlns:a16="http://schemas.microsoft.com/office/drawing/2014/main" id="{BC0EF007-202D-CC22-1391-333BB8ECD828}"/>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BA66F416-C794-6DBE-AEFF-18487FDECC2D}"/>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596660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C69ADB-0D6A-643C-2CCA-7C6DB0514BE5}"/>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3" name="Footer Placeholder 2">
            <a:extLst>
              <a:ext uri="{FF2B5EF4-FFF2-40B4-BE49-F238E27FC236}">
                <a16:creationId xmlns:a16="http://schemas.microsoft.com/office/drawing/2014/main" id="{B9BD7A9D-E8B0-1ED3-97BF-2E7955EC7BC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9460BBA-9927-9731-55BF-2BC82B211917}"/>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1504768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53212-144E-7464-8B37-5610D4C2EC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5C34E6B5-6FC3-6D1D-CAA4-C3C5229B4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AA3C7DEF-E8C6-E60B-FF92-F2C5008FAC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D455A3-A0F1-37CC-8F6D-B1D8A0301044}"/>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6" name="Footer Placeholder 5">
            <a:extLst>
              <a:ext uri="{FF2B5EF4-FFF2-40B4-BE49-F238E27FC236}">
                <a16:creationId xmlns:a16="http://schemas.microsoft.com/office/drawing/2014/main" id="{2064AE10-BF80-AF16-DC3D-73EF67DEB99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9125F2BC-5284-6675-66CC-5A0FE5583C53}"/>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534491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F833B-AD81-D496-3F79-260393B5A0F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8092958E-B66E-376B-98DA-E891B1E9D1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C0F27EC-DC0D-3CA0-0163-562F2EB67523}"/>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5" name="Footer Placeholder 4">
            <a:extLst>
              <a:ext uri="{FF2B5EF4-FFF2-40B4-BE49-F238E27FC236}">
                <a16:creationId xmlns:a16="http://schemas.microsoft.com/office/drawing/2014/main" id="{DAF55A74-9043-5237-4F36-3090530931D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CC6955A-FA94-07E6-004A-AC03455B865D}"/>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3085276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F661F-0D87-E76D-34A2-05110B4609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D2FF4C70-2FFC-F8D8-AA1D-5D1027CA19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B951FAD5-EE36-00C9-7AC3-6A116326A5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5EEF63-64A9-2D73-4E31-6DEE2E4F163F}"/>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6" name="Footer Placeholder 5">
            <a:extLst>
              <a:ext uri="{FF2B5EF4-FFF2-40B4-BE49-F238E27FC236}">
                <a16:creationId xmlns:a16="http://schemas.microsoft.com/office/drawing/2014/main" id="{E11BE788-B875-7F85-B5B5-A388639F68D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4F61198-4FA3-D0B0-B3B7-CC1017474DAA}"/>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447151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2CC75-8389-79EE-E8D6-A0935FED8FA3}"/>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21CCCE7-332E-210B-D263-B8B8195EEF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13296F4-46F9-3349-6286-D862F68211B9}"/>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5" name="Footer Placeholder 4">
            <a:extLst>
              <a:ext uri="{FF2B5EF4-FFF2-40B4-BE49-F238E27FC236}">
                <a16:creationId xmlns:a16="http://schemas.microsoft.com/office/drawing/2014/main" id="{7D2D788C-4610-D7BE-13DE-63FC1DE801FA}"/>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A064BDE7-763C-4284-BA7F-7ADE6E0C3AFB}"/>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35435737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3E2E94-6201-230B-1A48-3DB40299D30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0B2C9885-E00B-CF85-E52D-8A916A0C6A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DDC97CF7-1079-306A-A1A0-E33E3B5322D2}"/>
              </a:ext>
            </a:extLst>
          </p:cNvPr>
          <p:cNvSpPr>
            <a:spLocks noGrp="1"/>
          </p:cNvSpPr>
          <p:nvPr>
            <p:ph type="dt" sz="half" idx="10"/>
          </p:nvPr>
        </p:nvSpPr>
        <p:spPr/>
        <p:txBody>
          <a:bodyPr/>
          <a:lstStyle/>
          <a:p>
            <a:fld id="{C9BBDABB-060F-41E3-B2E4-CB6FC1D8CFE2}" type="datetimeFigureOut">
              <a:rPr lang="en-NZ" smtClean="0"/>
              <a:t>20/02/2024</a:t>
            </a:fld>
            <a:endParaRPr lang="en-NZ"/>
          </a:p>
        </p:txBody>
      </p:sp>
      <p:sp>
        <p:nvSpPr>
          <p:cNvPr id="5" name="Footer Placeholder 4">
            <a:extLst>
              <a:ext uri="{FF2B5EF4-FFF2-40B4-BE49-F238E27FC236}">
                <a16:creationId xmlns:a16="http://schemas.microsoft.com/office/drawing/2014/main" id="{C211F17A-276F-4442-B40F-BCF77163119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4664F6F-3D98-3790-2A03-9191EECDF648}"/>
              </a:ext>
            </a:extLst>
          </p:cNvPr>
          <p:cNvSpPr>
            <a:spLocks noGrp="1"/>
          </p:cNvSpPr>
          <p:nvPr>
            <p:ph type="sldNum" sz="quarter" idx="12"/>
          </p:nvPr>
        </p:nvSpPr>
        <p:spPr/>
        <p:txBody>
          <a:bodyPr/>
          <a:lstStyle/>
          <a:p>
            <a:fld id="{266E98FF-8352-4A7D-9CDC-45132CD97557}" type="slidenum">
              <a:rPr lang="en-NZ" smtClean="0"/>
              <a:t>‹#›</a:t>
            </a:fld>
            <a:endParaRPr lang="en-NZ"/>
          </a:p>
        </p:txBody>
      </p:sp>
    </p:spTree>
    <p:extLst>
      <p:ext uri="{BB962C8B-B14F-4D97-AF65-F5344CB8AC3E}">
        <p14:creationId xmlns:p14="http://schemas.microsoft.com/office/powerpoint/2010/main" val="6238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44B0F-02C0-435A-307E-BFB6339060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7B0B0778-9512-189B-387E-4EB557CAE2E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1332A0-38FF-6222-085F-251E03F0CEBC}"/>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5" name="Footer Placeholder 4">
            <a:extLst>
              <a:ext uri="{FF2B5EF4-FFF2-40B4-BE49-F238E27FC236}">
                <a16:creationId xmlns:a16="http://schemas.microsoft.com/office/drawing/2014/main" id="{4321CCE6-A8C2-C63B-2BBB-90C80E020DD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289A01F-099C-D105-E149-A180CD0DE8E2}"/>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4112187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E5D91-B707-244C-E764-7C9B3F1789A1}"/>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E6373917-7DC5-25C4-1022-D72D3CDC4C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F079147B-ABD1-94F3-45C7-3BCB23EC16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06F2D54A-FCF5-F1FD-5B61-5E0EF9181774}"/>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6" name="Footer Placeholder 5">
            <a:extLst>
              <a:ext uri="{FF2B5EF4-FFF2-40B4-BE49-F238E27FC236}">
                <a16:creationId xmlns:a16="http://schemas.microsoft.com/office/drawing/2014/main" id="{B6C7F1A9-F1C3-7BEC-39AF-0F448C59238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943B64D-0FEB-4FA2-A75A-801FB7DD03A7}"/>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699492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BD39F-D9DA-0C54-15B2-357D1E2E5CBD}"/>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17DA2E9-2E1E-CB7E-773A-7A5079D1FA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07A035-62FC-6C3B-FBC3-8E2816574D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C1752B85-C56A-99B9-F6EE-C9C1AABBE3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19D9FA-334F-B334-ABDD-4171FE4E5C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DFF6E7AC-BB6F-A9EC-AF2C-2000BA544A45}"/>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8" name="Footer Placeholder 7">
            <a:extLst>
              <a:ext uri="{FF2B5EF4-FFF2-40B4-BE49-F238E27FC236}">
                <a16:creationId xmlns:a16="http://schemas.microsoft.com/office/drawing/2014/main" id="{B329972A-A976-0B95-DBE0-FB7583148721}"/>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0E0FC833-D917-3CAA-8BA8-552ADB40B750}"/>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12214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DA805-09EA-31D6-C70F-88886F632995}"/>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10124DE4-F95A-18A5-3AC6-91FDD0A121C9}"/>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4" name="Footer Placeholder 3">
            <a:extLst>
              <a:ext uri="{FF2B5EF4-FFF2-40B4-BE49-F238E27FC236}">
                <a16:creationId xmlns:a16="http://schemas.microsoft.com/office/drawing/2014/main" id="{8FCA34C7-2715-E0C5-3147-9E2E39B926A4}"/>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0CEB5E30-18CF-DBE0-E33A-E541F97C3C6A}"/>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2094104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8BD4C6-0002-769F-F8B9-1EE04BADF52C}"/>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3" name="Footer Placeholder 2">
            <a:extLst>
              <a:ext uri="{FF2B5EF4-FFF2-40B4-BE49-F238E27FC236}">
                <a16:creationId xmlns:a16="http://schemas.microsoft.com/office/drawing/2014/main" id="{9A5AC06F-1BAE-ADF0-4F4D-74356F05A6EE}"/>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04FCA549-4651-9A10-2D7C-B3BEEF0B600E}"/>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404984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B283C-4D7B-1A22-8956-5A14003D82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2ED263BC-92CD-F89C-5E04-C7C130436D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77CD2055-2FB6-CDA2-2FAC-D0F94231D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690535-75AA-EA50-5BDC-8C48E4F22D79}"/>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6" name="Footer Placeholder 5">
            <a:extLst>
              <a:ext uri="{FF2B5EF4-FFF2-40B4-BE49-F238E27FC236}">
                <a16:creationId xmlns:a16="http://schemas.microsoft.com/office/drawing/2014/main" id="{357D24DF-77A7-334F-5599-7CBF1A7A894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09BC1BA-718D-0B77-5C72-17AF5928B4E1}"/>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1897754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FFBAF-0E4C-3A1D-6B23-95FFFC0D8F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773C440-D9E3-E3DB-49F4-97041396B4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0E13E75A-8C0F-5F4C-E106-055AA75BA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FF7622-C282-4B00-9B86-A35097C2E606}"/>
              </a:ext>
            </a:extLst>
          </p:cNvPr>
          <p:cNvSpPr>
            <a:spLocks noGrp="1"/>
          </p:cNvSpPr>
          <p:nvPr>
            <p:ph type="dt" sz="half" idx="10"/>
          </p:nvPr>
        </p:nvSpPr>
        <p:spPr/>
        <p:txBody>
          <a:bodyPr/>
          <a:lstStyle/>
          <a:p>
            <a:fld id="{EC9F661D-D8BF-4473-884F-189115F3F9FD}" type="datetimeFigureOut">
              <a:rPr lang="en-NZ" smtClean="0"/>
              <a:t>20/02/2024</a:t>
            </a:fld>
            <a:endParaRPr lang="en-NZ"/>
          </a:p>
        </p:txBody>
      </p:sp>
      <p:sp>
        <p:nvSpPr>
          <p:cNvPr id="6" name="Footer Placeholder 5">
            <a:extLst>
              <a:ext uri="{FF2B5EF4-FFF2-40B4-BE49-F238E27FC236}">
                <a16:creationId xmlns:a16="http://schemas.microsoft.com/office/drawing/2014/main" id="{2A72287A-A6DC-436C-6307-99F287924ADC}"/>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317F640-9EEF-2438-E46A-FA17C3BFFC79}"/>
              </a:ext>
            </a:extLst>
          </p:cNvPr>
          <p:cNvSpPr>
            <a:spLocks noGrp="1"/>
          </p:cNvSpPr>
          <p:nvPr>
            <p:ph type="sldNum" sz="quarter" idx="12"/>
          </p:nvPr>
        </p:nvSpPr>
        <p:spPr/>
        <p:txBody>
          <a:bodyPr/>
          <a:lstStyle/>
          <a:p>
            <a:fld id="{A8564798-9359-4FA0-BF9A-1C882E609FA3}" type="slidenum">
              <a:rPr lang="en-NZ" smtClean="0"/>
              <a:t>‹#›</a:t>
            </a:fld>
            <a:endParaRPr lang="en-NZ"/>
          </a:p>
        </p:txBody>
      </p:sp>
    </p:spTree>
    <p:extLst>
      <p:ext uri="{BB962C8B-B14F-4D97-AF65-F5344CB8AC3E}">
        <p14:creationId xmlns:p14="http://schemas.microsoft.com/office/powerpoint/2010/main" val="281592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143A74-412E-C6D9-5F4B-1BE67F8553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F148412-8BBC-2314-8BB6-38D6A91677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F15A1A1-9DE9-E30A-E3E7-D6704FA30D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9F661D-D8BF-4473-884F-189115F3F9FD}" type="datetimeFigureOut">
              <a:rPr lang="en-NZ" smtClean="0"/>
              <a:t>20/02/2024</a:t>
            </a:fld>
            <a:endParaRPr lang="en-NZ"/>
          </a:p>
        </p:txBody>
      </p:sp>
      <p:sp>
        <p:nvSpPr>
          <p:cNvPr id="5" name="Footer Placeholder 4">
            <a:extLst>
              <a:ext uri="{FF2B5EF4-FFF2-40B4-BE49-F238E27FC236}">
                <a16:creationId xmlns:a16="http://schemas.microsoft.com/office/drawing/2014/main" id="{19B2FE61-FECC-F1B0-7505-2FFE21A197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AB2CCBBC-3B12-F6FA-C859-A9345D6C11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8564798-9359-4FA0-BF9A-1C882E609FA3}" type="slidenum">
              <a:rPr lang="en-NZ" smtClean="0"/>
              <a:t>‹#›</a:t>
            </a:fld>
            <a:endParaRPr lang="en-NZ"/>
          </a:p>
        </p:txBody>
      </p:sp>
    </p:spTree>
    <p:extLst>
      <p:ext uri="{BB962C8B-B14F-4D97-AF65-F5344CB8AC3E}">
        <p14:creationId xmlns:p14="http://schemas.microsoft.com/office/powerpoint/2010/main" val="2487397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EB2192-940D-53C3-9123-9F76803B2E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A9FAB13-5208-C8B6-F301-C493D8E904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CFBB6C25-B907-1962-DD19-4D454DC216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BBDABB-060F-41E3-B2E4-CB6FC1D8CFE2}" type="datetimeFigureOut">
              <a:rPr lang="en-NZ" smtClean="0"/>
              <a:t>20/02/2024</a:t>
            </a:fld>
            <a:endParaRPr lang="en-NZ"/>
          </a:p>
        </p:txBody>
      </p:sp>
      <p:sp>
        <p:nvSpPr>
          <p:cNvPr id="5" name="Footer Placeholder 4">
            <a:extLst>
              <a:ext uri="{FF2B5EF4-FFF2-40B4-BE49-F238E27FC236}">
                <a16:creationId xmlns:a16="http://schemas.microsoft.com/office/drawing/2014/main" id="{E0C4BE48-0352-0F4C-8015-D39DAE85E5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46A853F8-C840-2147-4B84-5090A4499C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E98FF-8352-4A7D-9CDC-45132CD97557}" type="slidenum">
              <a:rPr lang="en-NZ" smtClean="0"/>
              <a:t>‹#›</a:t>
            </a:fld>
            <a:endParaRPr lang="en-NZ"/>
          </a:p>
        </p:txBody>
      </p:sp>
    </p:spTree>
    <p:extLst>
      <p:ext uri="{BB962C8B-B14F-4D97-AF65-F5344CB8AC3E}">
        <p14:creationId xmlns:p14="http://schemas.microsoft.com/office/powerpoint/2010/main" val="2055500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392E80-0567-8F19-DE6B-1FF89F63215F}"/>
            </a:ext>
          </a:extLst>
        </p:cNvPr>
        <p:cNvGrpSpPr/>
        <p:nvPr/>
      </p:nvGrpSpPr>
      <p:grpSpPr>
        <a:xfrm>
          <a:off x="0" y="0"/>
          <a:ext cx="0" cy="0"/>
          <a:chOff x="0" y="0"/>
          <a:chExt cx="0" cy="0"/>
        </a:xfrm>
      </p:grpSpPr>
      <p:pic>
        <p:nvPicPr>
          <p:cNvPr id="5" name="Picture 4" descr="A white background with red text&#10;&#10;Description automatically generated">
            <a:extLst>
              <a:ext uri="{FF2B5EF4-FFF2-40B4-BE49-F238E27FC236}">
                <a16:creationId xmlns:a16="http://schemas.microsoft.com/office/drawing/2014/main" id="{0080AC57-A18A-05C7-90A6-8A26CC6674A8}"/>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itle 3">
            <a:extLst>
              <a:ext uri="{FF2B5EF4-FFF2-40B4-BE49-F238E27FC236}">
                <a16:creationId xmlns:a16="http://schemas.microsoft.com/office/drawing/2014/main" id="{4197B5FA-76EA-5BF6-8169-3B54CE052FD1}"/>
              </a:ext>
            </a:extLst>
          </p:cNvPr>
          <p:cNvSpPr txBox="1">
            <a:spLocks/>
          </p:cNvSpPr>
          <p:nvPr/>
        </p:nvSpPr>
        <p:spPr>
          <a:xfrm>
            <a:off x="914400" y="1122363"/>
            <a:ext cx="10363200"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i="0" kern="1200">
                <a:solidFill>
                  <a:schemeClr val="tx1"/>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NZ" sz="6000" b="1" i="0" u="none" strike="noStrike" kern="1200" cap="none" spc="0" normalizeH="0" baseline="0" noProof="0">
              <a:ln>
                <a:noFill/>
              </a:ln>
              <a:solidFill>
                <a:sysClr val="windowText" lastClr="000000"/>
              </a:solidFill>
              <a:effectLst/>
              <a:uLnTx/>
              <a:uFillTx/>
              <a:latin typeface="Arial" charset="0"/>
              <a:cs typeface="Arial" charset="0"/>
            </a:endParaRPr>
          </a:p>
        </p:txBody>
      </p:sp>
      <p:sp>
        <p:nvSpPr>
          <p:cNvPr id="9" name="Subtitle 4">
            <a:extLst>
              <a:ext uri="{FF2B5EF4-FFF2-40B4-BE49-F238E27FC236}">
                <a16:creationId xmlns:a16="http://schemas.microsoft.com/office/drawing/2014/main" id="{249328FD-1E65-1C8D-C9AC-C0DDE774A8CC}"/>
              </a:ext>
            </a:extLst>
          </p:cNvPr>
          <p:cNvSpPr txBox="1">
            <a:spLocks/>
          </p:cNvSpPr>
          <p:nvPr/>
        </p:nvSpPr>
        <p:spPr>
          <a:xfrm>
            <a:off x="1524000" y="36020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NZ" sz="2400" b="0" i="0" u="none" strike="noStrike" kern="120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10" name="Title 3">
            <a:extLst>
              <a:ext uri="{FF2B5EF4-FFF2-40B4-BE49-F238E27FC236}">
                <a16:creationId xmlns:a16="http://schemas.microsoft.com/office/drawing/2014/main" id="{25F81F90-456E-A972-6BB2-67A006E48A10}"/>
              </a:ext>
            </a:extLst>
          </p:cNvPr>
          <p:cNvSpPr txBox="1">
            <a:spLocks/>
          </p:cNvSpPr>
          <p:nvPr/>
        </p:nvSpPr>
        <p:spPr>
          <a:xfrm>
            <a:off x="1066800" y="1274763"/>
            <a:ext cx="10363200" cy="23876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i="0" kern="1200">
                <a:solidFill>
                  <a:schemeClr val="tx1"/>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n-NZ" sz="6000" b="1" i="0" u="none" strike="noStrike" kern="1200" cap="none" spc="0" normalizeH="0" baseline="0" noProof="0">
              <a:ln>
                <a:noFill/>
              </a:ln>
              <a:solidFill>
                <a:sysClr val="windowText" lastClr="000000"/>
              </a:solidFill>
              <a:effectLst/>
              <a:uLnTx/>
              <a:uFillTx/>
              <a:latin typeface="Arial" charset="0"/>
              <a:cs typeface="Arial" charset="0"/>
            </a:endParaRPr>
          </a:p>
        </p:txBody>
      </p:sp>
      <p:sp>
        <p:nvSpPr>
          <p:cNvPr id="11" name="Subtitle 4">
            <a:extLst>
              <a:ext uri="{FF2B5EF4-FFF2-40B4-BE49-F238E27FC236}">
                <a16:creationId xmlns:a16="http://schemas.microsoft.com/office/drawing/2014/main" id="{514BBDB0-F2D6-EBD6-42E0-6C0ED7A71035}"/>
              </a:ext>
            </a:extLst>
          </p:cNvPr>
          <p:cNvSpPr txBox="1">
            <a:spLocks/>
          </p:cNvSpPr>
          <p:nvPr/>
        </p:nvSpPr>
        <p:spPr>
          <a:xfrm>
            <a:off x="1676400" y="375443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NZ" sz="2400" b="0" i="0" u="none" strike="noStrike" kern="1200" cap="none" spc="0" normalizeH="0" baseline="0" noProof="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
        <p:nvSpPr>
          <p:cNvPr id="12" name="Title 3">
            <a:extLst>
              <a:ext uri="{FF2B5EF4-FFF2-40B4-BE49-F238E27FC236}">
                <a16:creationId xmlns:a16="http://schemas.microsoft.com/office/drawing/2014/main" id="{0D3A1904-AC6F-4224-41C7-020B91C9D015}"/>
              </a:ext>
            </a:extLst>
          </p:cNvPr>
          <p:cNvSpPr>
            <a:spLocks noGrp="1"/>
          </p:cNvSpPr>
          <p:nvPr>
            <p:ph type="ctrTitle"/>
          </p:nvPr>
        </p:nvSpPr>
        <p:spPr>
          <a:xfrm>
            <a:off x="-1" y="1552998"/>
            <a:ext cx="12191999" cy="2387600"/>
          </a:xfrm>
        </p:spPr>
        <p:txBody>
          <a:bodyPr/>
          <a:lstStyle/>
          <a:p>
            <a:r>
              <a:rPr lang="en-NZ" b="1" dirty="0">
                <a:latin typeface="Arial" panose="020B0604020202020204" pitchFamily="34" charset="0"/>
                <a:cs typeface="Arial" panose="020B0604020202020204" pitchFamily="34" charset="0"/>
              </a:rPr>
              <a:t>Preparation of Written Submissions Appeal</a:t>
            </a:r>
          </a:p>
        </p:txBody>
      </p:sp>
      <p:sp>
        <p:nvSpPr>
          <p:cNvPr id="13" name="Subtitle 4">
            <a:extLst>
              <a:ext uri="{FF2B5EF4-FFF2-40B4-BE49-F238E27FC236}">
                <a16:creationId xmlns:a16="http://schemas.microsoft.com/office/drawing/2014/main" id="{11FBE9CC-4229-5CFF-3673-B478FA9480BF}"/>
              </a:ext>
            </a:extLst>
          </p:cNvPr>
          <p:cNvSpPr>
            <a:spLocks noGrp="1"/>
          </p:cNvSpPr>
          <p:nvPr>
            <p:ph type="subTitle" idx="1"/>
          </p:nvPr>
        </p:nvSpPr>
        <p:spPr>
          <a:xfrm>
            <a:off x="0" y="4032673"/>
            <a:ext cx="12191998" cy="1655762"/>
          </a:xfrm>
        </p:spPr>
        <p:txBody>
          <a:bodyPr/>
          <a:lstStyle/>
          <a:p>
            <a:r>
              <a:rPr lang="en-NZ" dirty="0">
                <a:latin typeface="Arial" panose="020B0604020202020204" pitchFamily="34" charset="0"/>
                <a:cs typeface="Arial" panose="020B0604020202020204" pitchFamily="34" charset="0"/>
              </a:rPr>
              <a:t>Te Piringa Faculty of Law, 2024</a:t>
            </a:r>
          </a:p>
        </p:txBody>
      </p:sp>
      <p:pic>
        <p:nvPicPr>
          <p:cNvPr id="2" name="Picture 1" descr="A logo with text on it&#10;&#10;Description automatically generated">
            <a:extLst>
              <a:ext uri="{FF2B5EF4-FFF2-40B4-BE49-F238E27FC236}">
                <a16:creationId xmlns:a16="http://schemas.microsoft.com/office/drawing/2014/main" id="{D92B9C8E-07D0-1593-A1D6-B034408CF08A}"/>
              </a:ext>
            </a:extLst>
          </p:cNvPr>
          <p:cNvPicPr>
            <a:picLocks noChangeAspect="1"/>
          </p:cNvPicPr>
          <p:nvPr/>
        </p:nvPicPr>
        <p:blipFill rotWithShape="1">
          <a:blip r:embed="rId3">
            <a:extLst>
              <a:ext uri="{28A0092B-C50C-407E-A947-70E740481C1C}">
                <a14:useLocalDpi xmlns:a14="http://schemas.microsoft.com/office/drawing/2010/main" val="0"/>
              </a:ext>
            </a:extLst>
          </a:blip>
          <a:srcRect r="239" b="3776"/>
          <a:stretch/>
        </p:blipFill>
        <p:spPr>
          <a:xfrm>
            <a:off x="149350" y="5813497"/>
            <a:ext cx="1371359" cy="859398"/>
          </a:xfrm>
          <a:prstGeom prst="rect">
            <a:avLst/>
          </a:prstGeom>
        </p:spPr>
      </p:pic>
      <p:pic>
        <p:nvPicPr>
          <p:cNvPr id="4" name="Picture 3" descr="A logo for a lawyer&#10;&#10;Description automatically generated">
            <a:extLst>
              <a:ext uri="{FF2B5EF4-FFF2-40B4-BE49-F238E27FC236}">
                <a16:creationId xmlns:a16="http://schemas.microsoft.com/office/drawing/2014/main" id="{C7DD1A44-A9B9-C4A2-2729-30553E531A2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376" b="3226"/>
          <a:stretch/>
        </p:blipFill>
        <p:spPr>
          <a:xfrm>
            <a:off x="10649405" y="6097189"/>
            <a:ext cx="1368907" cy="575296"/>
          </a:xfrm>
          <a:prstGeom prst="rect">
            <a:avLst/>
          </a:prstGeom>
        </p:spPr>
      </p:pic>
    </p:spTree>
    <p:extLst>
      <p:ext uri="{BB962C8B-B14F-4D97-AF65-F5344CB8AC3E}">
        <p14:creationId xmlns:p14="http://schemas.microsoft.com/office/powerpoint/2010/main" val="3304999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Brevity</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Brevity is important.  A “slim” submission requires much more understanding of your case and much more time and care to prepare than a lengthy rambling submission.</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It takes time to condense the appeal points and supporting arguments down to their essence.  This is time very well spent because it is time that the Appeal Court will not have to spend trying to unravel and make sense of a lengthy poorly constructed submission.</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Brevity is also important in the written submissions so that you have “room” to develop the points on appeal/arguments in support during the oral presentation.</a:t>
            </a:r>
            <a:endParaRPr lang="en-NZ"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AD780923-7739-9464-6E99-ABE4CAF08A9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176884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The</a:t>
            </a:r>
            <a:r>
              <a:rPr lang="en-NZ" sz="2400" b="1" dirty="0">
                <a:solidFill>
                  <a:srgbClr val="000000"/>
                </a:solidFill>
                <a:latin typeface="Aptos"/>
                <a:ea typeface="Calibri"/>
                <a:cs typeface="Calibri"/>
              </a:rPr>
              <a:t> facts</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Provide the Appeal Court with a summary of the essential facts of the case.</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Note that in the mooting competition the parties are not appealing any findings of fact from the lower Court.  You must assume that the facts provided are correct and undisputed.</a:t>
            </a:r>
            <a:endParaRPr lang="en-US"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CA662B2E-87CC-1FB9-D8E5-5DEF55AD50B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2024375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The</a:t>
            </a:r>
            <a:r>
              <a:rPr lang="en-NZ" sz="2400" b="1" dirty="0">
                <a:solidFill>
                  <a:srgbClr val="000000"/>
                </a:solidFill>
                <a:latin typeface="Aptos"/>
                <a:ea typeface="Calibri"/>
                <a:cs typeface="Calibri"/>
              </a:rPr>
              <a:t> law</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If you accept some of the lower Court Judge’s summary of the law then say so.  You can adopt this type of approach:</a:t>
            </a:r>
            <a:br>
              <a:rPr lang="en-NZ" sz="2100" dirty="0">
                <a:solidFill>
                  <a:srgbClr val="000000"/>
                </a:solidFill>
                <a:latin typeface="Aptos"/>
                <a:ea typeface="Calibri"/>
                <a:cs typeface="Calibri"/>
              </a:rPr>
            </a:br>
            <a:r>
              <a:rPr lang="en-NZ" sz="2100" dirty="0">
                <a:solidFill>
                  <a:srgbClr val="000000"/>
                </a:solidFill>
                <a:latin typeface="Aptos"/>
                <a:ea typeface="Calibri"/>
                <a:cs typeface="Calibri"/>
              </a:rPr>
              <a:t>       </a:t>
            </a:r>
            <a:r>
              <a:rPr lang="en-NZ" sz="1800" i="1" dirty="0">
                <a:solidFill>
                  <a:srgbClr val="000000"/>
                </a:solidFill>
                <a:latin typeface="Aptos"/>
                <a:ea typeface="Calibri"/>
                <a:cs typeface="Calibri"/>
              </a:rPr>
              <a:t>“The Judge’s summary of the law is at paragraphs ^-^:</a:t>
            </a:r>
            <a:endParaRPr lang="en-US" sz="1800" dirty="0">
              <a:solidFill>
                <a:srgbClr val="808080"/>
              </a:solidFill>
              <a:latin typeface="Aptos"/>
              <a:ea typeface="Calibri"/>
              <a:cs typeface="Calibri"/>
            </a:endParaRPr>
          </a:p>
          <a:p>
            <a:pPr lvl="3">
              <a:lnSpc>
                <a:spcPct val="100000"/>
              </a:lnSpc>
              <a:spcBef>
                <a:spcPct val="20000"/>
              </a:spcBef>
            </a:pPr>
            <a:r>
              <a:rPr lang="en-NZ" i="1" dirty="0">
                <a:solidFill>
                  <a:srgbClr val="000000"/>
                </a:solidFill>
                <a:latin typeface="Aptos"/>
                <a:ea typeface="Calibri"/>
                <a:cs typeface="Calibri"/>
              </a:rPr>
              <a:t>Points (a), (b) and (c) are accepted</a:t>
            </a:r>
            <a:endParaRPr lang="en-US" dirty="0">
              <a:solidFill>
                <a:srgbClr val="808080"/>
              </a:solidFill>
              <a:latin typeface="Aptos"/>
              <a:ea typeface="Calibri"/>
              <a:cs typeface="Calibri"/>
            </a:endParaRPr>
          </a:p>
          <a:p>
            <a:pPr lvl="3">
              <a:lnSpc>
                <a:spcPct val="100000"/>
              </a:lnSpc>
              <a:spcBef>
                <a:spcPct val="20000"/>
              </a:spcBef>
            </a:pPr>
            <a:r>
              <a:rPr lang="en-NZ" i="1" dirty="0">
                <a:solidFill>
                  <a:srgbClr val="000000"/>
                </a:solidFill>
                <a:latin typeface="Aptos"/>
                <a:ea typeface="Calibri"/>
                <a:cs typeface="Calibri"/>
              </a:rPr>
              <a:t>It is submitted that the Judge’s analysis of the law contains two major errors in points (d) and (e).”</a:t>
            </a:r>
            <a:endParaRPr lang="en-US"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Review/consider the relevant case authorities.  Decide which are the most important case authorities to support the points on appeal and what arguments from the case authorities are available to “counter” the case authorities which support the appeal points of the other party.</a:t>
            </a:r>
            <a:endParaRPr lang="en-NZ"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EFE2FA53-2ECE-F49A-C109-C5E7DC84051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2081588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Your appeal points/approach</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Start by stating your proposition.  This is the point/points  you are wanting the Appellate Court to accept.  Get it out up front directly and simply (i.e. an outline/ summary of your argument).</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Then develop your supporting argument in a series of crisp, logical steps.  Give only as much detail as is needed to support and explain each point.</a:t>
            </a:r>
            <a:endParaRPr lang="en-US" sz="21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Constantly test your argument by asking yourself - “Do I need to include this?”, “Why am I putting this in?”, “What is the relevance or usefulness of the point I am making and how will the point I am making help me to persuade the Appeal Court Judge to rule in my favour?”</a:t>
            </a:r>
            <a:endParaRPr lang="en-US"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FA908981-3CE9-92C9-B2C8-1E892B68279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090760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ea typeface="+mj-lt"/>
                <a:cs typeface="+mj-lt"/>
              </a:rPr>
              <a:t>Layout of submissions </a:t>
            </a:r>
            <a:endParaRPr lang="en-US" b="1">
              <a:ea typeface="+mj-lt"/>
              <a:cs typeface="+mj-lt"/>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r>
              <a:rPr lang="en-NZ" sz="2400" dirty="0">
                <a:ea typeface="+mn-lt"/>
                <a:cs typeface="+mn-lt"/>
              </a:rPr>
              <a:t>Use </a:t>
            </a:r>
            <a:r>
              <a:rPr lang="en-NZ" sz="2400" dirty="0">
                <a:solidFill>
                  <a:srgbClr val="000000"/>
                </a:solidFill>
                <a:ea typeface="+mn-lt"/>
                <a:cs typeface="+mn-lt"/>
              </a:rPr>
              <a:t>a layout which is easy to follow. </a:t>
            </a:r>
            <a:endParaRPr lang="en-US" sz="2400" dirty="0">
              <a:solidFill>
                <a:srgbClr val="808080"/>
              </a:solidFill>
              <a:latin typeface="Arial"/>
              <a:ea typeface="Calibri"/>
              <a:cs typeface="Arial"/>
            </a:endParaRPr>
          </a:p>
          <a:p>
            <a:r>
              <a:rPr lang="en-NZ" sz="2400" dirty="0">
                <a:solidFill>
                  <a:srgbClr val="000000"/>
                </a:solidFill>
                <a:ea typeface="+mn-lt"/>
                <a:cs typeface="+mn-lt"/>
              </a:rPr>
              <a:t>Use headings, short paragraphs, bullet points and numbering for the series of points and arguments in support. </a:t>
            </a:r>
            <a:endParaRPr lang="en-NZ" dirty="0"/>
          </a:p>
          <a:p>
            <a:r>
              <a:rPr lang="en-NZ" sz="2400" dirty="0">
                <a:solidFill>
                  <a:srgbClr val="000000"/>
                </a:solidFill>
                <a:ea typeface="+mn-lt"/>
                <a:cs typeface="+mn-lt"/>
              </a:rPr>
              <a:t>Set out case authorities separately. </a:t>
            </a:r>
            <a:endParaRPr lang="en-NZ"/>
          </a:p>
          <a:p>
            <a:r>
              <a:rPr lang="en-NZ" sz="2400" dirty="0">
                <a:solidFill>
                  <a:srgbClr val="000000"/>
                </a:solidFill>
                <a:ea typeface="+mn-lt"/>
                <a:cs typeface="+mn-lt"/>
              </a:rPr>
              <a:t>Avoid dense blocks of text including references to cases.  This type of layout is far more difficult for a Judge to follow.  </a:t>
            </a:r>
            <a:endParaRPr lang="en-NZ" dirty="0"/>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8CD1B8EA-98F5-C9A1-C81B-67A1B1AC58C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2988537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ea typeface="+mj-lt"/>
                <a:cs typeface="+mj-lt"/>
              </a:rPr>
              <a:t>Timeframes</a:t>
            </a:r>
            <a:endParaRPr lang="en-US" dirty="0"/>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r>
              <a:rPr lang="en-NZ" sz="2400" dirty="0">
                <a:ea typeface="+mn-lt"/>
                <a:cs typeface="+mn-lt"/>
              </a:rPr>
              <a:t>The mooting competition rules state that each mooter has 10 minutes </a:t>
            </a:r>
            <a:r>
              <a:rPr lang="en-NZ" sz="2400" dirty="0">
                <a:solidFill>
                  <a:srgbClr val="000000"/>
                </a:solidFill>
                <a:ea typeface="+mn-lt"/>
                <a:cs typeface="+mn-lt"/>
              </a:rPr>
              <a:t>to present their submissions (including any questions from the Appeal Court Judge). </a:t>
            </a:r>
            <a:endParaRPr lang="en-US" sz="2400" dirty="0">
              <a:solidFill>
                <a:srgbClr val="808080"/>
              </a:solidFill>
              <a:latin typeface="Arial"/>
              <a:ea typeface="Calibri"/>
              <a:cs typeface="Arial"/>
            </a:endParaRPr>
          </a:p>
          <a:p>
            <a:r>
              <a:rPr lang="en-NZ" sz="2400" dirty="0">
                <a:solidFill>
                  <a:srgbClr val="000000"/>
                </a:solidFill>
                <a:ea typeface="+mn-lt"/>
                <a:cs typeface="+mn-lt"/>
              </a:rPr>
              <a:t>You can assume that the Appeal Court Judge will have some questions. On average set aside two or three minutes of your available time to answer questions from the Judge. </a:t>
            </a:r>
            <a:endParaRPr lang="en-NZ" dirty="0">
              <a:ea typeface="+mn-lt"/>
              <a:cs typeface="+mn-lt"/>
            </a:endParaRPr>
          </a:p>
          <a:p>
            <a:r>
              <a:rPr lang="en-NZ" sz="2400" dirty="0">
                <a:solidFill>
                  <a:srgbClr val="000000"/>
                </a:solidFill>
                <a:ea typeface="+mn-lt"/>
                <a:cs typeface="+mn-lt"/>
              </a:rPr>
              <a:t>Finally, after the presentation of both teams’ submissions each team will have a 3-to-5-minute right of reply.  </a:t>
            </a:r>
            <a:endParaRPr lang="en-NZ" dirty="0"/>
          </a:p>
          <a:p>
            <a:r>
              <a:rPr lang="en-NZ" sz="2400" dirty="0">
                <a:solidFill>
                  <a:srgbClr val="000000"/>
                </a:solidFill>
                <a:ea typeface="+mn-lt"/>
                <a:cs typeface="+mn-lt"/>
              </a:rPr>
              <a:t>Make sure that you can present the material in your written submissions within the available timeframes. </a:t>
            </a:r>
            <a:endParaRPr lang="en-NZ"/>
          </a:p>
          <a:p>
            <a:endParaRPr lang="en-NZ"/>
          </a:p>
          <a:p>
            <a:endParaRPr lang="en-NZ">
              <a:ea typeface="+mn-lt"/>
              <a:cs typeface="+mn-lt"/>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268716F3-A0ED-64CC-6BBC-C986E1E0B65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893569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ea typeface="+mj-lt"/>
                <a:cs typeface="+mj-lt"/>
              </a:rPr>
              <a:t>Right of reply</a:t>
            </a:r>
            <a:endParaRPr lang="en-US" dirty="0"/>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a:bodyPr>
          <a:lstStyle/>
          <a:p>
            <a:r>
              <a:rPr lang="en-NZ" sz="2400" dirty="0">
                <a:ea typeface="+mn-lt"/>
                <a:cs typeface="+mn-lt"/>
              </a:rPr>
              <a:t>The mooter who </a:t>
            </a:r>
            <a:r>
              <a:rPr lang="en-NZ" sz="2400" dirty="0">
                <a:solidFill>
                  <a:srgbClr val="000000"/>
                </a:solidFill>
                <a:ea typeface="+mn-lt"/>
                <a:cs typeface="+mn-lt"/>
              </a:rPr>
              <a:t>will be presenting the reply for each team should prepare a draft outline of the reply after receiving the other party’s written submissions.  </a:t>
            </a:r>
            <a:endParaRPr lang="en-US" sz="2400">
              <a:solidFill>
                <a:srgbClr val="808080"/>
              </a:solidFill>
              <a:latin typeface="Arial"/>
              <a:ea typeface="Calibri"/>
              <a:cs typeface="Arial"/>
            </a:endParaRPr>
          </a:p>
          <a:p>
            <a:r>
              <a:rPr lang="en-NZ" sz="2400" dirty="0">
                <a:solidFill>
                  <a:srgbClr val="000000"/>
                </a:solidFill>
                <a:ea typeface="+mn-lt"/>
                <a:cs typeface="+mn-lt"/>
              </a:rPr>
              <a:t>At the hearing handwritten notes can be added to the draft reply outline when listening to the other party’s submissions. </a:t>
            </a:r>
            <a:endParaRPr lang="en-NZ"/>
          </a:p>
          <a:p>
            <a:r>
              <a:rPr lang="en-NZ" sz="2400" dirty="0">
                <a:ea typeface="+mn-lt"/>
                <a:cs typeface="+mn-lt"/>
              </a:rPr>
              <a:t>The draft written reply outline and notes taken during the appeal hearing are then used to present the reply.  </a:t>
            </a:r>
            <a:r>
              <a:rPr lang="en-NZ" sz="2400" i="1" dirty="0">
                <a:ea typeface="+mn-lt"/>
                <a:cs typeface="+mn-lt"/>
              </a:rPr>
              <a:t>(NB: The reply notes are not provided to the Appeal Court Judge or the other party). </a:t>
            </a:r>
            <a:endParaRPr lang="en-NZ" i="1"/>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BE942603-068D-8CE6-72B9-B04C900939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70930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Fundamental points about an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08307"/>
            <a:ext cx="10515600" cy="4134861"/>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Not a re-arguing of the case</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An appeal is not an opportunity to re-argue the case – to have a “second bite of the cherry”.</a:t>
            </a:r>
            <a:endParaRPr lang="en-US" sz="2100" dirty="0">
              <a:solidFill>
                <a:srgbClr val="808080"/>
              </a:solidFill>
              <a:latin typeface="Aptos"/>
              <a:ea typeface="Calibri"/>
              <a:cs typeface="Calibri"/>
            </a:endParaRPr>
          </a:p>
          <a:p>
            <a:pPr>
              <a:lnSpc>
                <a:spcPct val="100000"/>
              </a:lnSpc>
              <a:spcBef>
                <a:spcPct val="20000"/>
              </a:spcBef>
            </a:pPr>
            <a:r>
              <a:rPr lang="en-NZ" sz="2400" b="1" dirty="0">
                <a:latin typeface="Aptos"/>
                <a:ea typeface="Calibri"/>
                <a:cs typeface="Calibri"/>
              </a:rPr>
              <a:t>Error correction</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An appeal is all about error correction. It is an opportunity to have the Appeal Court correct any errors in the lower Court judgment. That means the questions for the Appeal Court will be:</a:t>
            </a:r>
            <a:endParaRPr lang="en-US" sz="21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Is there an error or errors (in the lower Court’s judgment)?</a:t>
            </a:r>
            <a:endParaRPr lang="en-US" sz="18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If yes, is the error/errors sufficiently significant to affect the result in the lower Court?</a:t>
            </a:r>
            <a:endParaRPr lang="en-US" sz="18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If yes, what should the new outcome be?  The third question relates to relief. </a:t>
            </a:r>
            <a:br>
              <a:rPr lang="en-NZ" sz="1800" dirty="0">
                <a:latin typeface="Aptos"/>
                <a:ea typeface="Calibri"/>
                <a:cs typeface="Calibri"/>
              </a:rPr>
            </a:br>
            <a:r>
              <a:rPr lang="en-NZ" sz="1800" dirty="0">
                <a:latin typeface="Aptos"/>
                <a:ea typeface="Calibri"/>
                <a:cs typeface="Calibri"/>
              </a:rPr>
              <a:t>An appellant must state the relief it seeks on appeal.</a:t>
            </a:r>
            <a:endParaRPr lang="en-US" sz="18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9" name="Picture 8" descr="A logo for a lawyer&#10;&#10;Description automatically generated">
            <a:extLst>
              <a:ext uri="{FF2B5EF4-FFF2-40B4-BE49-F238E27FC236}">
                <a16:creationId xmlns:a16="http://schemas.microsoft.com/office/drawing/2014/main" id="{DDD71231-88E0-6CFA-0C4D-3A96158A47F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576408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Fundamental points about an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fontScale="85000" lnSpcReduction="10000"/>
          </a:bodyPr>
          <a:lstStyle/>
          <a:p>
            <a:pPr>
              <a:lnSpc>
                <a:spcPct val="100000"/>
              </a:lnSpc>
              <a:spcBef>
                <a:spcPct val="20000"/>
              </a:spcBef>
            </a:pPr>
            <a:r>
              <a:rPr lang="en-NZ" sz="2400" b="1" dirty="0">
                <a:latin typeface="Aptos"/>
                <a:ea typeface="Calibri"/>
                <a:cs typeface="Calibri"/>
              </a:rPr>
              <a:t>Different tasks of appellant/respondent:</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The appellant has an adverse judgment of the Lower Court.  Its task is to persuade the Appeal Court that the lower Court’s judgment is erroneous to the extent that it requires correction.</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The Appellant must also identify what the appropriate correction should be (i.e. what relief should be granted to the appellant).</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In summary:</a:t>
            </a:r>
            <a:endParaRPr lang="en-US" sz="21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The appellant’s task is to provide answers to the three questions set out above.</a:t>
            </a:r>
            <a:endParaRPr lang="en-US" sz="1800" dirty="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The onus on appeal rests squarely on the appellant.</a:t>
            </a:r>
            <a:endParaRPr lang="en-US" sz="1800" dirty="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The respondent has a favourable judgment from the lower Court. Its task is to hang on to that judgment:</a:t>
            </a:r>
            <a:endParaRPr lang="en-US" sz="1800">
              <a:solidFill>
                <a:srgbClr val="808080"/>
              </a:solidFill>
              <a:latin typeface="Aptos"/>
              <a:ea typeface="Calibri"/>
              <a:cs typeface="Calibri"/>
            </a:endParaRPr>
          </a:p>
          <a:p>
            <a:pPr lvl="3">
              <a:lnSpc>
                <a:spcPct val="100000"/>
              </a:lnSpc>
              <a:spcBef>
                <a:spcPct val="20000"/>
              </a:spcBef>
            </a:pPr>
            <a:r>
              <a:rPr lang="en-NZ" dirty="0">
                <a:solidFill>
                  <a:srgbClr val="000000"/>
                </a:solidFill>
                <a:latin typeface="Aptos"/>
                <a:ea typeface="Calibri"/>
                <a:cs typeface="Calibri"/>
              </a:rPr>
              <a:t>To fend off the appellant’s assertions of error; and</a:t>
            </a:r>
            <a:endParaRPr lang="en-US">
              <a:solidFill>
                <a:srgbClr val="808080"/>
              </a:solidFill>
              <a:latin typeface="Aptos"/>
              <a:ea typeface="Calibri"/>
              <a:cs typeface="Calibri"/>
            </a:endParaRPr>
          </a:p>
          <a:p>
            <a:pPr lvl="3">
              <a:lnSpc>
                <a:spcPct val="100000"/>
              </a:lnSpc>
              <a:spcBef>
                <a:spcPct val="20000"/>
              </a:spcBef>
            </a:pPr>
            <a:r>
              <a:rPr lang="en-NZ" dirty="0">
                <a:solidFill>
                  <a:srgbClr val="000000"/>
                </a:solidFill>
                <a:latin typeface="Aptos"/>
                <a:ea typeface="Calibri"/>
                <a:cs typeface="Calibri"/>
              </a:rPr>
              <a:t>If appropriate, to support the judgment on other grounds.</a:t>
            </a:r>
            <a:endParaRPr lang="en-US">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The description respondent is the key.  The respondent is responding to the appellant’s challenges to the Lower Court’s judgment.  </a:t>
            </a:r>
            <a:endParaRPr lang="en-US" sz="180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A respondent does not start from scratch.  The respondent does not have to mount its case in the </a:t>
            </a:r>
            <a:br>
              <a:rPr lang="en-NZ" sz="1800" dirty="0">
                <a:solidFill>
                  <a:srgbClr val="000000"/>
                </a:solidFill>
                <a:latin typeface="Aptos"/>
                <a:ea typeface="Calibri"/>
                <a:cs typeface="Calibri"/>
              </a:rPr>
            </a:br>
            <a:r>
              <a:rPr lang="en-NZ" sz="1800" dirty="0">
                <a:solidFill>
                  <a:srgbClr val="000000"/>
                </a:solidFill>
                <a:latin typeface="Aptos"/>
                <a:ea typeface="Calibri"/>
                <a:cs typeface="Calibri"/>
              </a:rPr>
              <a:t>Lower Court all over again.</a:t>
            </a:r>
            <a:endParaRPr lang="en-US" sz="1800">
              <a:latin typeface="Aptos"/>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56D9C992-7AB3-77AB-4AB9-7D19330511C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901226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Fundamental points about an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Appeals on a question of law</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It is necessary to identify the question/questions of law that will be argued on appeal.</a:t>
            </a:r>
            <a:endParaRPr lang="en-US" sz="21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42A941D2-F543-4940-C006-57FCEAE1A2E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449172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Approach to assessing grounds of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First steps</a:t>
            </a:r>
            <a:endParaRPr lang="en-US" sz="24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Read the judgment of the lower Court (which for the mooting competition is the findings of the High Court on the last page of the fact scenario) thoroughly then read it again, even more thoroughly.</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If you are acting for the appellant draw up a list of the arguments you consider may be available on appeal (i.e. the point/points that you believe the lower Court Judge got wrong and the reasons why they are wrong.  This will become the basis for your written submissions and oral presentation.</a:t>
            </a:r>
            <a:endParaRPr lang="en-US" sz="2100" dirty="0">
              <a:solidFill>
                <a:srgbClr val="808080"/>
              </a:solidFill>
              <a:latin typeface="Aptos"/>
              <a:ea typeface="Calibri"/>
              <a:cs typeface="Calibri"/>
            </a:endParaRPr>
          </a:p>
          <a:p>
            <a:pPr lvl="1">
              <a:lnSpc>
                <a:spcPct val="100000"/>
              </a:lnSpc>
              <a:spcBef>
                <a:spcPct val="20000"/>
              </a:spcBef>
            </a:pPr>
            <a:r>
              <a:rPr lang="en-NZ" sz="2100" dirty="0">
                <a:latin typeface="Aptos"/>
                <a:ea typeface="Calibri"/>
                <a:cs typeface="Calibri"/>
              </a:rPr>
              <a:t>If you are acting for the respondent draw up a list of the arguments that are available to support the judgment from the Lower Court.</a:t>
            </a:r>
            <a:endParaRPr lang="en-US" sz="2100" dirty="0">
              <a:solidFill>
                <a:srgbClr val="808080"/>
              </a:solidFill>
              <a:latin typeface="Aptos"/>
              <a:ea typeface="Calibri"/>
              <a:cs typeface="Calibri"/>
            </a:endParaRPr>
          </a:p>
          <a:p>
            <a:pPr>
              <a:lnSpc>
                <a:spcPct val="100000"/>
              </a:lnSpc>
              <a:spcBef>
                <a:spcPct val="20000"/>
              </a:spcBef>
            </a:pPr>
            <a:endParaRPr lang="en-NZ" sz="3200" dirty="0">
              <a:solidFill>
                <a:srgbClr val="808080"/>
              </a:solidFill>
              <a:latin typeface="Aptos"/>
              <a:ea typeface="Calibri"/>
              <a:cs typeface="Calibri"/>
            </a:endParaRPr>
          </a:p>
          <a:p>
            <a:pPr>
              <a:lnSpc>
                <a:spcPct val="100000"/>
              </a:lnSpc>
              <a:spcBef>
                <a:spcPct val="20000"/>
              </a:spcBef>
            </a:pPr>
            <a:endParaRPr lang="en-NZ" sz="2400" b="1" dirty="0">
              <a:solidFill>
                <a:srgbClr val="00000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0D98D1ED-A526-5999-6064-5AF01876A04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17121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Approach to assessing grounds of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First steps continued</a:t>
            </a:r>
            <a:endParaRPr lang="en-US" sz="2400" dirty="0">
              <a:solidFill>
                <a:srgbClr val="808080"/>
              </a:solidFill>
              <a:latin typeface="Aptos"/>
              <a:ea typeface="Calibri"/>
              <a:cs typeface="Calibri"/>
            </a:endParaRPr>
          </a:p>
          <a:p>
            <a:pPr lvl="1">
              <a:spcBef>
                <a:spcPts val="500"/>
              </a:spcBef>
            </a:pPr>
            <a:r>
              <a:rPr lang="en-NZ" sz="2100" dirty="0">
                <a:solidFill>
                  <a:srgbClr val="000000"/>
                </a:solidFill>
                <a:latin typeface="Aptos Display"/>
                <a:ea typeface="+mn-lt"/>
                <a:cs typeface="+mn-lt"/>
              </a:rPr>
              <a:t>The lawyers for both the appellant and the respondent should then rigorously test each of the appeal points and the arguments in support of the points.  </a:t>
            </a:r>
            <a:endParaRPr lang="en-NZ" sz="2100">
              <a:solidFill>
                <a:srgbClr val="000000"/>
              </a:solidFill>
              <a:latin typeface="Aptos Display"/>
              <a:ea typeface="+mn-lt"/>
              <a:cs typeface="+mn-lt"/>
            </a:endParaRPr>
          </a:p>
          <a:p>
            <a:pPr lvl="1"/>
            <a:r>
              <a:rPr lang="en-NZ" sz="2100" dirty="0">
                <a:solidFill>
                  <a:srgbClr val="000000"/>
                </a:solidFill>
                <a:latin typeface="Aptos Display"/>
                <a:ea typeface="+mn-lt"/>
                <a:cs typeface="+mn-lt"/>
              </a:rPr>
              <a:t>One way of testing the arguments on appeal is to ask one of your team members to play the “devil’s advocate” and question/test your points of appeal and arguments in support.  This will often expose flaws/weaknesses in your argument that are best faced up to and addressed early in the process.  It will be an “early taste” of the scrutiny your arguments will receive from the Appeal Court Judges. </a:t>
            </a:r>
            <a:endParaRPr lang="en-NZ">
              <a:solidFill>
                <a:srgbClr val="000000"/>
              </a:solidFill>
              <a:latin typeface="Aptos Display"/>
              <a:ea typeface="+mn-lt"/>
              <a:cs typeface="+mn-lt"/>
            </a:endParaRPr>
          </a:p>
          <a:p>
            <a:pPr lvl="1"/>
            <a:r>
              <a:rPr lang="en-NZ" sz="2100" dirty="0">
                <a:latin typeface="Aptos Display"/>
                <a:ea typeface="Calibri"/>
                <a:cs typeface="Calibri"/>
              </a:rPr>
              <a:t>Revise your appeal points and arguments in support in light of the testing exercise.</a:t>
            </a:r>
          </a:p>
          <a:p>
            <a:pPr lvl="1"/>
            <a:r>
              <a:rPr lang="en-NZ" sz="2100" dirty="0">
                <a:latin typeface="Aptos Display"/>
                <a:ea typeface="Calibri"/>
                <a:cs typeface="Calibri"/>
              </a:rPr>
              <a:t>Ensure that your appeal points are in logical, ordered form.  Each point should be in a concise bullet point format.</a:t>
            </a: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16087B26-3F4B-A170-F2D4-AF5A1A87242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1475588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US" b="1" dirty="0">
                <a:ea typeface="+mj-lt"/>
                <a:cs typeface="+mj-lt"/>
              </a:rPr>
              <a:t>Approach to assessing grounds of appeal </a:t>
            </a: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825625"/>
            <a:ext cx="10515600" cy="4048270"/>
          </a:xfrm>
        </p:spPr>
        <p:txBody>
          <a:bodyPr vert="horz" lIns="91440" tIns="45720" rIns="91440" bIns="45720" rtlCol="0" anchor="t">
            <a:normAutofit/>
          </a:bodyPr>
          <a:lstStyle/>
          <a:p>
            <a:pPr>
              <a:lnSpc>
                <a:spcPct val="100000"/>
              </a:lnSpc>
              <a:spcBef>
                <a:spcPct val="20000"/>
              </a:spcBef>
            </a:pPr>
            <a:r>
              <a:rPr lang="en-NZ" sz="2400" b="1" dirty="0">
                <a:latin typeface="Aptos"/>
                <a:ea typeface="Calibri"/>
                <a:cs typeface="Calibri"/>
              </a:rPr>
              <a:t>First steps continued</a:t>
            </a:r>
            <a:endParaRPr lang="en-US" sz="2400" dirty="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Confine your appeal points to those which have a real prospect of success.  Drop any points you assess as being weak.  That requires good judgment and courage but it is important because:</a:t>
            </a:r>
            <a:endParaRPr lang="en-US" sz="2100" dirty="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A “kitchen sink” approach on appeal tends to irritate and alienate the appeal Court.  The Judges will be asking themselves “why are these weak points being taken”.  That will only serve to detract from any worthwhile points you have.</a:t>
            </a:r>
            <a:endParaRPr lang="en-US" sz="180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Conversely, an appeal limited to a point/points which has real merit is attractive to the Appeal Court because it will go directly to the core of the case.</a:t>
            </a:r>
            <a:endParaRPr lang="en-NZ" sz="18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CB2E41BE-4E26-05FD-D7E9-362891D1903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388009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fontScale="92500" lnSpcReduction="10000"/>
          </a:bodyPr>
          <a:lstStyle/>
          <a:p>
            <a:pPr>
              <a:lnSpc>
                <a:spcPct val="100000"/>
              </a:lnSpc>
              <a:spcBef>
                <a:spcPct val="20000"/>
              </a:spcBef>
            </a:pPr>
            <a:r>
              <a:rPr lang="en-NZ" sz="2400" b="1" dirty="0">
                <a:latin typeface="Aptos"/>
                <a:ea typeface="Calibri"/>
                <a:cs typeface="Calibri"/>
              </a:rPr>
              <a:t>Structure</a:t>
            </a:r>
            <a:endParaRPr lang="en-US" sz="240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As a general point to remember you will know the case better than the Appeal Court Judge.  You should be aiming to adopt a structure which:</a:t>
            </a:r>
            <a:endParaRPr lang="en-US" sz="2100">
              <a:solidFill>
                <a:srgbClr val="808080"/>
              </a:solidFill>
              <a:latin typeface="Aptos"/>
              <a:ea typeface="Calibri"/>
              <a:cs typeface="Calibri"/>
            </a:endParaRPr>
          </a:p>
          <a:p>
            <a:pPr lvl="2">
              <a:lnSpc>
                <a:spcPct val="100000"/>
              </a:lnSpc>
              <a:spcBef>
                <a:spcPct val="20000"/>
              </a:spcBef>
            </a:pPr>
            <a:r>
              <a:rPr lang="en-NZ" sz="1800" dirty="0">
                <a:solidFill>
                  <a:srgbClr val="000000"/>
                </a:solidFill>
                <a:latin typeface="Aptos"/>
                <a:ea typeface="Calibri"/>
                <a:cs typeface="Calibri"/>
              </a:rPr>
              <a:t>Unfolds the argument in the most helpful and informative way.</a:t>
            </a:r>
            <a:endParaRPr lang="en-US" sz="1800">
              <a:solidFill>
                <a:srgbClr val="808080"/>
              </a:solidFill>
              <a:latin typeface="Aptos"/>
              <a:ea typeface="Calibri"/>
              <a:cs typeface="Calibri"/>
            </a:endParaRPr>
          </a:p>
          <a:p>
            <a:pPr lvl="2">
              <a:lnSpc>
                <a:spcPct val="100000"/>
              </a:lnSpc>
              <a:spcBef>
                <a:spcPct val="20000"/>
              </a:spcBef>
            </a:pPr>
            <a:r>
              <a:rPr lang="en-NZ" sz="1800" dirty="0">
                <a:latin typeface="Aptos"/>
                <a:ea typeface="Calibri"/>
                <a:cs typeface="Calibri"/>
              </a:rPr>
              <a:t>Gives the appropriate level of information at each stage.  Do not overload the Appeal Court with information, but on the other hand do not leave the Appeal Court short of information which makes it difficult for the Judge to understand your argument as it develops.</a:t>
            </a:r>
            <a:endParaRPr lang="en-US" sz="1800">
              <a:solidFill>
                <a:srgbClr val="80808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Develop the argument in the most logical way.  That is, one point leading to the next.</a:t>
            </a:r>
            <a:endParaRPr lang="en-US" sz="2100">
              <a:solidFill>
                <a:srgbClr val="00000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Avoid backtracking around and presenting the argument in an illogical manner.</a:t>
            </a:r>
          </a:p>
          <a:p>
            <a:pPr lvl="1">
              <a:lnSpc>
                <a:spcPct val="100000"/>
              </a:lnSpc>
              <a:spcBef>
                <a:spcPct val="20000"/>
              </a:spcBef>
            </a:pPr>
            <a:r>
              <a:rPr lang="en-NZ" sz="2100" dirty="0">
                <a:solidFill>
                  <a:srgbClr val="000000"/>
                </a:solidFill>
                <a:latin typeface="Aptos"/>
                <a:ea typeface="Calibri"/>
                <a:cs typeface="Calibri"/>
              </a:rPr>
              <a:t>Alternatively, when you come to the order of your appeal points you may decide that you have a very strong point (a “king hit”).  If this is the case the best approach is to make this point your first point even if that is not the most logical order.</a:t>
            </a:r>
            <a:endParaRPr lang="en-US" sz="2100">
              <a:solidFill>
                <a:srgbClr val="000000"/>
              </a:solidFill>
              <a:latin typeface="Aptos"/>
              <a:ea typeface="Calibri"/>
              <a:cs typeface="Calibri"/>
            </a:endParaRPr>
          </a:p>
          <a:p>
            <a:pPr lvl="1">
              <a:lnSpc>
                <a:spcPct val="100000"/>
              </a:lnSpc>
              <a:spcBef>
                <a:spcPct val="20000"/>
              </a:spcBef>
            </a:pPr>
            <a:r>
              <a:rPr lang="en-NZ" sz="2100" dirty="0">
                <a:solidFill>
                  <a:srgbClr val="000000"/>
                </a:solidFill>
                <a:latin typeface="Aptos"/>
                <a:ea typeface="Calibri"/>
                <a:cs typeface="Calibri"/>
              </a:rPr>
              <a:t>When preparing your submissions put yourself in the place of the Appeal Judge who</a:t>
            </a:r>
            <a:br>
              <a:rPr lang="en-NZ" sz="2100" dirty="0">
                <a:solidFill>
                  <a:srgbClr val="000000"/>
                </a:solidFill>
                <a:latin typeface="Aptos"/>
                <a:ea typeface="Calibri"/>
                <a:cs typeface="Calibri"/>
              </a:rPr>
            </a:br>
            <a:r>
              <a:rPr lang="en-NZ" sz="2100" dirty="0">
                <a:solidFill>
                  <a:srgbClr val="000000"/>
                </a:solidFill>
                <a:latin typeface="Aptos"/>
                <a:ea typeface="Calibri"/>
                <a:cs typeface="Calibri"/>
              </a:rPr>
              <a:t>will start the process with little or no knowledge of the case.</a:t>
            </a:r>
            <a:endParaRPr lang="en-US" sz="2100">
              <a:solidFill>
                <a:srgbClr val="00000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146C9745-F03C-E773-08AF-DBAA2639568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4101597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61DAF-143B-1F1C-8E5B-97603E458517}"/>
              </a:ext>
            </a:extLst>
          </p:cNvPr>
          <p:cNvSpPr>
            <a:spLocks noGrp="1"/>
          </p:cNvSpPr>
          <p:nvPr>
            <p:ph type="title"/>
          </p:nvPr>
        </p:nvSpPr>
        <p:spPr/>
        <p:txBody>
          <a:bodyPr vert="horz" lIns="91440" tIns="45720" rIns="91440" bIns="45720" rtlCol="0" anchor="ctr">
            <a:normAutofit/>
          </a:bodyPr>
          <a:lstStyle/>
          <a:p>
            <a:r>
              <a:rPr lang="en-NZ" b="1" dirty="0">
                <a:latin typeface="Aptos Display"/>
                <a:ea typeface="Calibri"/>
                <a:cs typeface="Calibri"/>
              </a:rPr>
              <a:t>Written submissions on appeal</a:t>
            </a:r>
            <a:endParaRPr lang="en-NZ">
              <a:solidFill>
                <a:srgbClr val="808080"/>
              </a:solidFill>
              <a:latin typeface="Aptos Display"/>
              <a:ea typeface="Calibri"/>
              <a:cs typeface="Calibri"/>
            </a:endParaRPr>
          </a:p>
        </p:txBody>
      </p:sp>
      <p:sp>
        <p:nvSpPr>
          <p:cNvPr id="3" name="Content Placeholder 2">
            <a:extLst>
              <a:ext uri="{FF2B5EF4-FFF2-40B4-BE49-F238E27FC236}">
                <a16:creationId xmlns:a16="http://schemas.microsoft.com/office/drawing/2014/main" id="{17CCF137-0D13-60FC-3FAF-F8BD7C365A8B}"/>
              </a:ext>
            </a:extLst>
          </p:cNvPr>
          <p:cNvSpPr>
            <a:spLocks noGrp="1"/>
          </p:cNvSpPr>
          <p:nvPr>
            <p:ph idx="1"/>
          </p:nvPr>
        </p:nvSpPr>
        <p:spPr>
          <a:xfrm>
            <a:off x="838200" y="1782330"/>
            <a:ext cx="10515600" cy="4091565"/>
          </a:xfrm>
        </p:spPr>
        <p:txBody>
          <a:bodyPr vert="horz" lIns="91440" tIns="45720" rIns="91440" bIns="45720" rtlCol="0" anchor="t">
            <a:normAutofit lnSpcReduction="10000"/>
          </a:bodyPr>
          <a:lstStyle/>
          <a:p>
            <a:pPr>
              <a:lnSpc>
                <a:spcPct val="100000"/>
              </a:lnSpc>
              <a:spcBef>
                <a:spcPct val="20000"/>
              </a:spcBef>
            </a:pPr>
            <a:r>
              <a:rPr lang="en-NZ" sz="2600" b="1" dirty="0">
                <a:latin typeface="Aptos"/>
                <a:ea typeface="Calibri"/>
                <a:cs typeface="Calibri"/>
              </a:rPr>
              <a:t>A</a:t>
            </a:r>
            <a:r>
              <a:rPr lang="en-NZ" sz="2600" b="1" dirty="0">
                <a:solidFill>
                  <a:srgbClr val="000000"/>
                </a:solidFill>
                <a:latin typeface="Aptos"/>
                <a:ea typeface="Calibri"/>
                <a:cs typeface="Calibri"/>
              </a:rPr>
              <a:t> basic format</a:t>
            </a:r>
            <a:endParaRPr lang="en-US" sz="2600" dirty="0">
              <a:solidFill>
                <a:srgbClr val="808080"/>
              </a:solidFill>
              <a:latin typeface="Aptos"/>
              <a:ea typeface="Calibri"/>
              <a:cs typeface="Calibri"/>
            </a:endParaRPr>
          </a:p>
          <a:p>
            <a:pPr lvl="1">
              <a:lnSpc>
                <a:spcPct val="100000"/>
              </a:lnSpc>
              <a:spcBef>
                <a:spcPct val="20000"/>
              </a:spcBef>
            </a:pPr>
            <a:r>
              <a:rPr lang="en-NZ" sz="2300" dirty="0">
                <a:solidFill>
                  <a:srgbClr val="000000"/>
                </a:solidFill>
                <a:latin typeface="Aptos"/>
                <a:ea typeface="Calibri"/>
                <a:cs typeface="Calibri"/>
              </a:rPr>
              <a:t>A basic and fairly typical structure is:</a:t>
            </a:r>
            <a:endParaRPr lang="en-US" sz="23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Outline/summary of argument.</a:t>
            </a:r>
            <a:endParaRPr lang="en-US" sz="1900" dirty="0">
              <a:solidFill>
                <a:srgbClr val="808080"/>
              </a:solidFill>
              <a:latin typeface="Aptos"/>
              <a:ea typeface="Calibri"/>
              <a:cs typeface="Calibri"/>
            </a:endParaRPr>
          </a:p>
          <a:p>
            <a:pPr lvl="2">
              <a:lnSpc>
                <a:spcPct val="100000"/>
              </a:lnSpc>
              <a:spcBef>
                <a:spcPct val="20000"/>
              </a:spcBef>
            </a:pPr>
            <a:r>
              <a:rPr lang="en-NZ" sz="1900" dirty="0">
                <a:latin typeface="Aptos"/>
                <a:ea typeface="Calibri"/>
                <a:cs typeface="Calibri"/>
              </a:rPr>
              <a:t>Background.</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Facts.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Law.</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First point on appeal (with supporting arguments).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Second point on appeal (with supporting arguments).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Any further points on appeal (with supporting arguments).</a:t>
            </a:r>
            <a:endParaRPr lang="en-US" sz="1900" dirty="0">
              <a:solidFill>
                <a:srgbClr val="808080"/>
              </a:solidFill>
              <a:latin typeface="Aptos"/>
              <a:ea typeface="Calibri"/>
              <a:cs typeface="Calibri"/>
            </a:endParaRPr>
          </a:p>
          <a:p>
            <a:pPr lvl="2">
              <a:lnSpc>
                <a:spcPct val="100000"/>
              </a:lnSpc>
              <a:spcBef>
                <a:spcPct val="20000"/>
              </a:spcBef>
            </a:pPr>
            <a:r>
              <a:rPr lang="en-NZ" sz="1900" dirty="0">
                <a:solidFill>
                  <a:srgbClr val="000000"/>
                </a:solidFill>
                <a:latin typeface="Aptos"/>
                <a:ea typeface="Calibri"/>
                <a:cs typeface="Calibri"/>
              </a:rPr>
              <a:t>Concluding summary (including if you are acting for the appellant what the “new” outcome should be assuming the appeal is successful or a summary of why the </a:t>
            </a:r>
            <a:br>
              <a:rPr lang="en-NZ" sz="1900" dirty="0">
                <a:solidFill>
                  <a:srgbClr val="000000"/>
                </a:solidFill>
                <a:latin typeface="Aptos"/>
                <a:ea typeface="Calibri"/>
                <a:cs typeface="Calibri"/>
              </a:rPr>
            </a:br>
            <a:r>
              <a:rPr lang="en-NZ" sz="1900" dirty="0">
                <a:solidFill>
                  <a:srgbClr val="000000"/>
                </a:solidFill>
                <a:latin typeface="Aptos"/>
                <a:ea typeface="Calibri"/>
                <a:cs typeface="Calibri"/>
              </a:rPr>
              <a:t>lower Court judgment should be upheld if you are acting for the respondent).</a:t>
            </a:r>
            <a:endParaRPr lang="en-NZ" sz="1900" dirty="0">
              <a:solidFill>
                <a:srgbClr val="808080"/>
              </a:solidFill>
              <a:latin typeface="Aptos"/>
              <a:ea typeface="Calibri"/>
              <a:cs typeface="Calibri"/>
            </a:endParaRPr>
          </a:p>
        </p:txBody>
      </p:sp>
      <p:pic>
        <p:nvPicPr>
          <p:cNvPr id="6" name="Picture 5" descr="A white background with red text&#10;&#10;Description automatically generated">
            <a:extLst>
              <a:ext uri="{FF2B5EF4-FFF2-40B4-BE49-F238E27FC236}">
                <a16:creationId xmlns:a16="http://schemas.microsoft.com/office/drawing/2014/main" id="{A2861698-8DE2-24EA-8A7E-76C1A840252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6198"/>
          <a:stretch/>
        </p:blipFill>
        <p:spPr>
          <a:xfrm>
            <a:off x="0" y="5911442"/>
            <a:ext cx="12192000" cy="946558"/>
          </a:xfrm>
          <a:prstGeom prst="rect">
            <a:avLst/>
          </a:prstGeom>
        </p:spPr>
      </p:pic>
      <p:pic>
        <p:nvPicPr>
          <p:cNvPr id="5" name="Picture 4" descr="A logo for a lawyer&#10;&#10;Description automatically generated">
            <a:extLst>
              <a:ext uri="{FF2B5EF4-FFF2-40B4-BE49-F238E27FC236}">
                <a16:creationId xmlns:a16="http://schemas.microsoft.com/office/drawing/2014/main" id="{5A7B0EC6-E8B0-F3A7-24D0-60C5054763C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76" b="3226"/>
          <a:stretch/>
        </p:blipFill>
        <p:spPr>
          <a:xfrm>
            <a:off x="10668455" y="5227239"/>
            <a:ext cx="1368907" cy="575296"/>
          </a:xfrm>
          <a:prstGeom prst="rect">
            <a:avLst/>
          </a:prstGeom>
        </p:spPr>
      </p:pic>
    </p:spTree>
    <p:extLst>
      <p:ext uri="{BB962C8B-B14F-4D97-AF65-F5344CB8AC3E}">
        <p14:creationId xmlns:p14="http://schemas.microsoft.com/office/powerpoint/2010/main" val="366730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2833</TotalTime>
  <Words>60</Words>
  <Application>Microsoft Office PowerPoint</Application>
  <PresentationFormat>Widescreen</PresentationFormat>
  <Paragraphs>9</Paragraphs>
  <Slides>16</Slides>
  <Notes>0</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1_Office Theme</vt:lpstr>
      <vt:lpstr>Preparation of Written Submissions Appeal</vt:lpstr>
      <vt:lpstr>Fundamental points about an appeal </vt:lpstr>
      <vt:lpstr>Fundamental points about an appeal </vt:lpstr>
      <vt:lpstr>Fundamental points about an appeal </vt:lpstr>
      <vt:lpstr>Approach to assessing grounds of appeal </vt:lpstr>
      <vt:lpstr>Approach to assessing grounds of appeal </vt:lpstr>
      <vt:lpstr>Approach to assessing grounds of appeal </vt:lpstr>
      <vt:lpstr>Written submissions on appeal</vt:lpstr>
      <vt:lpstr>Written submissions on appeal</vt:lpstr>
      <vt:lpstr>Written submissions on appeal</vt:lpstr>
      <vt:lpstr>Written submissions on appeal</vt:lpstr>
      <vt:lpstr>Written submissions on appeal</vt:lpstr>
      <vt:lpstr>Written submissions on appeal</vt:lpstr>
      <vt:lpstr>Layout of submissions </vt:lpstr>
      <vt:lpstr>Timeframes</vt:lpstr>
      <vt:lpstr>Right of reply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Waugh</dc:creator>
  <cp:lastModifiedBy>Kaitlyn Waugh</cp:lastModifiedBy>
  <cp:revision>511</cp:revision>
  <dcterms:created xsi:type="dcterms:W3CDTF">2024-02-19T02:14:05Z</dcterms:created>
  <dcterms:modified xsi:type="dcterms:W3CDTF">2024-02-21T05:04:44Z</dcterms:modified>
</cp:coreProperties>
</file>